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12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68477C-F533-4866-956E-7066C508ADF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13804536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68477C-F533-4866-956E-7066C508ADF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10949888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68477C-F533-4866-956E-7066C508ADF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426776761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68477C-F533-4866-956E-7066C508ADF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8521428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8477C-F533-4866-956E-7066C508ADF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6841929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68477C-F533-4866-956E-7066C508ADF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27981444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68477C-F533-4866-956E-7066C508ADF3}" type="datetimeFigureOut">
              <a:rPr lang="en-US" smtClean="0"/>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423668593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68477C-F533-4866-956E-7066C508ADF3}" type="datetimeFigureOut">
              <a:rPr lang="en-US" smtClean="0"/>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23672802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8477C-F533-4866-956E-7066C508ADF3}" type="datetimeFigureOut">
              <a:rPr lang="en-US" smtClean="0"/>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13518549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8477C-F533-4866-956E-7066C508ADF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35315720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8477C-F533-4866-956E-7066C508ADF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B7D37-CA6A-49A9-B8D4-76D3CCDCBD3C}" type="slidenum">
              <a:rPr lang="en-US" smtClean="0"/>
              <a:t>‹#›</a:t>
            </a:fld>
            <a:endParaRPr lang="en-US"/>
          </a:p>
        </p:txBody>
      </p:sp>
    </p:spTree>
    <p:extLst>
      <p:ext uri="{BB962C8B-B14F-4D97-AF65-F5344CB8AC3E}">
        <p14:creationId xmlns:p14="http://schemas.microsoft.com/office/powerpoint/2010/main" val="31567920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8477C-F533-4866-956E-7066C508ADF3}" type="datetimeFigureOut">
              <a:rPr lang="en-US" smtClean="0"/>
              <a:t>6/17/2014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B7D37-CA6A-49A9-B8D4-76D3CCDCBD3C}" type="slidenum">
              <a:rPr lang="en-US" smtClean="0"/>
              <a:t>‹#›</a:t>
            </a:fld>
            <a:endParaRPr lang="en-US"/>
          </a:p>
        </p:txBody>
      </p:sp>
    </p:spTree>
    <p:extLst>
      <p:ext uri="{BB962C8B-B14F-4D97-AF65-F5344CB8AC3E}">
        <p14:creationId xmlns:p14="http://schemas.microsoft.com/office/powerpoint/2010/main" val="782630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124480"/>
          </a:xfrm>
          <a:prstGeom prst="rect">
            <a:avLst/>
          </a:prstGeom>
          <a:noFill/>
        </p:spPr>
        <p:txBody>
          <a:bodyPr wrap="square" rtlCol="0">
            <a:spAutoFit/>
          </a:bodyPr>
          <a:lstStyle/>
          <a:p>
            <a:r>
              <a:rPr lang="en-US" sz="3600" dirty="0"/>
              <a:t>1. The pastor should spend most of his time…</a:t>
            </a:r>
          </a:p>
          <a:p>
            <a:pPr lvl="1">
              <a:spcBef>
                <a:spcPts val="1800"/>
              </a:spcBef>
            </a:pPr>
            <a:r>
              <a:rPr lang="en-US" sz="3600" dirty="0"/>
              <a:t>a. preparing to teach.</a:t>
            </a:r>
          </a:p>
          <a:p>
            <a:pPr lvl="1">
              <a:spcBef>
                <a:spcPts val="1800"/>
              </a:spcBef>
            </a:pPr>
            <a:r>
              <a:rPr lang="en-US" sz="3600" dirty="0"/>
              <a:t>b. visiting and caring for </a:t>
            </a:r>
            <a:r>
              <a:rPr lang="en-US" sz="3600" dirty="0" smtClean="0"/>
              <a:t>members of the 	congregation.</a:t>
            </a:r>
            <a:endParaRPr lang="en-US" sz="3600" dirty="0"/>
          </a:p>
          <a:p>
            <a:pPr lvl="1">
              <a:spcBef>
                <a:spcPts val="1800"/>
              </a:spcBef>
            </a:pPr>
            <a:r>
              <a:rPr lang="en-US" sz="3600" dirty="0"/>
              <a:t>c. doing evangelism.</a:t>
            </a:r>
          </a:p>
          <a:p>
            <a:pPr lvl="1">
              <a:spcBef>
                <a:spcPts val="1800"/>
              </a:spcBef>
            </a:pPr>
            <a:r>
              <a:rPr lang="en-US" sz="3600" dirty="0"/>
              <a:t>d. running the ministries of the church.</a:t>
            </a:r>
          </a:p>
          <a:p>
            <a:pPr lvl="1">
              <a:spcBef>
                <a:spcPts val="1800"/>
              </a:spcBef>
            </a:pPr>
            <a:r>
              <a:rPr lang="en-US" sz="3600" dirty="0"/>
              <a:t>e. something else.</a:t>
            </a:r>
          </a:p>
        </p:txBody>
      </p:sp>
    </p:spTree>
    <p:extLst>
      <p:ext uri="{BB962C8B-B14F-4D97-AF65-F5344CB8AC3E}">
        <p14:creationId xmlns:p14="http://schemas.microsoft.com/office/powerpoint/2010/main" val="13226247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986528"/>
          </a:xfrm>
          <a:prstGeom prst="rect">
            <a:avLst/>
          </a:prstGeom>
          <a:noFill/>
        </p:spPr>
        <p:txBody>
          <a:bodyPr wrap="square" rtlCol="0">
            <a:spAutoFit/>
          </a:bodyPr>
          <a:lstStyle/>
          <a:p>
            <a:r>
              <a:rPr lang="en-US" sz="3200" b="1" dirty="0"/>
              <a:t>John 7.16-19:  So Jesus replied, “My teaching is not from me, but from the one who sent me. </a:t>
            </a:r>
            <a:r>
              <a:rPr lang="en-US" sz="3200" b="1" baseline="30000" dirty="0"/>
              <a:t>17</a:t>
            </a:r>
            <a:r>
              <a:rPr lang="en-US" sz="3200" b="1" dirty="0"/>
              <a:t>If anyone wants to do God's will, he will know about my teaching, whether it is from God or whether I speak from my own authority. </a:t>
            </a:r>
            <a:r>
              <a:rPr lang="en-US" sz="3200" b="1" baseline="30000" dirty="0"/>
              <a:t>18</a:t>
            </a:r>
            <a:r>
              <a:rPr lang="en-US" sz="3200" b="1" dirty="0"/>
              <a:t>The person who speaks on his own authority desires to receive honor for himself; the one who desires the honor of the one who sent him is a man of </a:t>
            </a:r>
            <a:endParaRPr lang="en-US" sz="3200" b="1" dirty="0" smtClean="0"/>
          </a:p>
          <a:p>
            <a:r>
              <a:rPr lang="en-US" sz="3200" b="1" dirty="0" smtClean="0"/>
              <a:t>integrity</a:t>
            </a:r>
            <a:r>
              <a:rPr lang="en-US" sz="3200" b="1" dirty="0"/>
              <a:t>, and there is no </a:t>
            </a:r>
            <a:endParaRPr lang="en-US" sz="3200" b="1" dirty="0" smtClean="0"/>
          </a:p>
          <a:p>
            <a:r>
              <a:rPr lang="en-US" sz="3200" b="1" dirty="0" smtClean="0"/>
              <a:t>unrighteousness </a:t>
            </a:r>
            <a:r>
              <a:rPr lang="en-US" sz="3200" b="1" dirty="0"/>
              <a:t>in him. </a:t>
            </a:r>
            <a:endParaRPr lang="en-US" sz="3200" b="1" dirty="0" smtClean="0"/>
          </a:p>
          <a:p>
            <a:r>
              <a:rPr lang="en-US" sz="3200" b="1" baseline="30000" dirty="0" smtClean="0"/>
              <a:t>19</a:t>
            </a:r>
            <a:r>
              <a:rPr lang="en-US" sz="3200" b="1" dirty="0" smtClean="0"/>
              <a:t>Hasn't </a:t>
            </a:r>
            <a:r>
              <a:rPr lang="en-US" sz="3200" b="1" dirty="0"/>
              <a:t>Moses given you </a:t>
            </a:r>
            <a:endParaRPr lang="en-US" sz="3200" b="1" dirty="0" smtClean="0"/>
          </a:p>
          <a:p>
            <a:r>
              <a:rPr lang="en-US" sz="3200" b="1" dirty="0"/>
              <a:t>t</a:t>
            </a:r>
            <a:r>
              <a:rPr lang="en-US" sz="3200" b="1" dirty="0" smtClean="0"/>
              <a:t>he </a:t>
            </a:r>
            <a:r>
              <a:rPr lang="en-US" sz="3200" b="1" dirty="0"/>
              <a:t>law? Yet not one of </a:t>
            </a:r>
            <a:endParaRPr lang="en-US" sz="3200" b="1" dirty="0" smtClean="0"/>
          </a:p>
          <a:p>
            <a:r>
              <a:rPr lang="en-US" sz="3200" b="1" dirty="0" smtClean="0"/>
              <a:t>you keeps </a:t>
            </a:r>
            <a:r>
              <a:rPr lang="en-US" sz="3200" b="1" dirty="0"/>
              <a:t>the law! Why </a:t>
            </a:r>
            <a:endParaRPr lang="en-US" sz="3200" b="1" dirty="0" smtClean="0"/>
          </a:p>
          <a:p>
            <a:r>
              <a:rPr lang="en-US" sz="3200" b="1" dirty="0" smtClean="0"/>
              <a:t>do </a:t>
            </a:r>
            <a:r>
              <a:rPr lang="en-US" sz="3200" b="1" dirty="0"/>
              <a:t>you </a:t>
            </a:r>
            <a:r>
              <a:rPr lang="en-US" sz="3200" b="1" dirty="0" smtClean="0"/>
              <a:t>want </a:t>
            </a:r>
            <a:r>
              <a:rPr lang="en-US" sz="3200" b="1" dirty="0"/>
              <a:t>to kill me?”</a:t>
            </a:r>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6097" y="3379573"/>
            <a:ext cx="4637903" cy="3478427"/>
          </a:xfrm>
          <a:prstGeom prst="rect">
            <a:avLst/>
          </a:prstGeom>
        </p:spPr>
      </p:pic>
      <p:sp>
        <p:nvSpPr>
          <p:cNvPr id="5" name="TextBox 4"/>
          <p:cNvSpPr txBox="1"/>
          <p:nvPr/>
        </p:nvSpPr>
        <p:spPr>
          <a:xfrm>
            <a:off x="3468130" y="6522154"/>
            <a:ext cx="4671486" cy="400110"/>
          </a:xfrm>
          <a:prstGeom prst="rect">
            <a:avLst/>
          </a:prstGeom>
          <a:noFill/>
        </p:spPr>
        <p:txBody>
          <a:bodyPr wrap="square" rtlCol="0">
            <a:spAutoFit/>
          </a:bodyPr>
          <a:lstStyle/>
          <a:p>
            <a:pPr algn="r"/>
            <a:r>
              <a:rPr lang="en-US" sz="2000" dirty="0" smtClean="0">
                <a:solidFill>
                  <a:schemeClr val="bg1"/>
                </a:solidFill>
              </a:rPr>
              <a:t>Image from </a:t>
            </a:r>
            <a:r>
              <a:rPr lang="en-US" sz="2000" dirty="0" smtClean="0">
                <a:solidFill>
                  <a:schemeClr val="bg1"/>
                </a:solidFill>
              </a:rPr>
              <a:t>cbn.com</a:t>
            </a:r>
            <a:endParaRPr lang="en-US" sz="2000" dirty="0">
              <a:solidFill>
                <a:schemeClr val="bg1"/>
              </a:solidFill>
            </a:endParaRPr>
          </a:p>
        </p:txBody>
      </p:sp>
    </p:spTree>
    <p:extLst>
      <p:ext uri="{BB962C8B-B14F-4D97-AF65-F5344CB8AC3E}">
        <p14:creationId xmlns:p14="http://schemas.microsoft.com/office/powerpoint/2010/main" val="23088587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p:spPr>
        <p:txBody>
          <a:bodyPr wrap="square" rtlCol="0">
            <a:spAutoFit/>
          </a:bodyPr>
          <a:lstStyle/>
          <a:p>
            <a:r>
              <a:rPr lang="en-US" sz="3200" b="1" dirty="0"/>
              <a:t>John 7.20-24:  The crowd answered, “You're possessed by a demon! Who is trying to kill you?” </a:t>
            </a:r>
            <a:r>
              <a:rPr lang="en-US" sz="3200" b="1" baseline="30000" dirty="0"/>
              <a:t>21</a:t>
            </a:r>
            <a:r>
              <a:rPr lang="en-US" sz="3200" b="1" dirty="0"/>
              <a:t>Jesus replied, “I performed one miracle and you are all amazed. </a:t>
            </a:r>
            <a:r>
              <a:rPr lang="en-US" sz="3200" b="1" baseline="30000" dirty="0"/>
              <a:t>22</a:t>
            </a:r>
            <a:r>
              <a:rPr lang="en-US" sz="3200" b="1" dirty="0"/>
              <a:t>However, because Moses gave you the practice of circumcision (not that it came from Moses, but from the forefathers), you circumcise a male child on the Sabbath. </a:t>
            </a:r>
            <a:r>
              <a:rPr lang="en-US" sz="3200" b="1" baseline="30000" dirty="0"/>
              <a:t>23</a:t>
            </a:r>
            <a:r>
              <a:rPr lang="en-US" sz="3200" b="1" dirty="0"/>
              <a:t>But if a male child is circumcised on the Sabbath so that the law of Moses is not broken, why are you </a:t>
            </a:r>
            <a:r>
              <a:rPr lang="en-US" sz="3200" b="1" dirty="0" smtClean="0"/>
              <a:t>angry </a:t>
            </a:r>
            <a:r>
              <a:rPr lang="en-US" sz="3200" b="1" dirty="0"/>
              <a:t>with me because I made </a:t>
            </a:r>
            <a:r>
              <a:rPr lang="en-US" sz="3200" b="1" dirty="0" smtClean="0"/>
              <a:t>a </a:t>
            </a:r>
            <a:r>
              <a:rPr lang="en-US" sz="3200" b="1" dirty="0"/>
              <a:t>man completely well on </a:t>
            </a:r>
            <a:endParaRPr lang="en-US" sz="3200" b="1" dirty="0" smtClean="0"/>
          </a:p>
          <a:p>
            <a:r>
              <a:rPr lang="en-US" sz="3200" b="1" dirty="0" smtClean="0"/>
              <a:t>the Sabbath</a:t>
            </a:r>
            <a:r>
              <a:rPr lang="en-US" sz="3200" b="1" dirty="0"/>
              <a:t>? </a:t>
            </a:r>
            <a:r>
              <a:rPr lang="en-US" sz="3200" b="1" baseline="30000" dirty="0"/>
              <a:t>24</a:t>
            </a:r>
            <a:r>
              <a:rPr lang="en-US" sz="3200" b="1" dirty="0"/>
              <a:t>Do not judge </a:t>
            </a:r>
            <a:endParaRPr lang="en-US" sz="3200" b="1" dirty="0" smtClean="0"/>
          </a:p>
          <a:p>
            <a:r>
              <a:rPr lang="en-US" sz="3200" b="1" dirty="0" smtClean="0"/>
              <a:t>according </a:t>
            </a:r>
            <a:r>
              <a:rPr lang="en-US" sz="3200" b="1" dirty="0"/>
              <a:t>to external </a:t>
            </a:r>
            <a:r>
              <a:rPr lang="en-US" sz="3200" b="1" dirty="0" smtClean="0"/>
              <a:t>appearance,</a:t>
            </a:r>
          </a:p>
          <a:p>
            <a:r>
              <a:rPr lang="en-US" sz="3200" b="1" dirty="0" smtClean="0"/>
              <a:t>but </a:t>
            </a:r>
            <a:r>
              <a:rPr lang="en-US" sz="3200" b="1" dirty="0"/>
              <a:t>judge with </a:t>
            </a:r>
            <a:r>
              <a:rPr lang="en-US" sz="3200" b="1" dirty="0" smtClean="0"/>
              <a:t>proper </a:t>
            </a:r>
            <a:r>
              <a:rPr lang="en-US" sz="3200" b="1" dirty="0"/>
              <a:t>judgment</a:t>
            </a:r>
            <a:r>
              <a:rPr lang="en-US" sz="3200" b="1" dirty="0" smtClean="0"/>
              <a:t>.”</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4768" y="4436076"/>
            <a:ext cx="3229232" cy="2421924"/>
          </a:xfrm>
          <a:prstGeom prst="rect">
            <a:avLst/>
          </a:prstGeom>
        </p:spPr>
      </p:pic>
    </p:spTree>
    <p:extLst>
      <p:ext uri="{BB962C8B-B14F-4D97-AF65-F5344CB8AC3E}">
        <p14:creationId xmlns:p14="http://schemas.microsoft.com/office/powerpoint/2010/main" val="38687190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3200" b="1" dirty="0"/>
              <a:t>John 7.25-27:  Then some of the residents of Jerusalem began to say, “Isn't this the man they are trying to kill? </a:t>
            </a:r>
            <a:r>
              <a:rPr lang="en-US" sz="3200" b="1" baseline="30000" dirty="0"/>
              <a:t>26</a:t>
            </a:r>
            <a:r>
              <a:rPr lang="en-US" sz="3200" b="1" dirty="0"/>
              <a:t>Yet here he is, speaking publicly, and they are saying nothing to him. Do the rulers really know that this man is the Christ? </a:t>
            </a:r>
            <a:r>
              <a:rPr lang="en-US" sz="3200" b="1" baseline="30000" dirty="0"/>
              <a:t>27</a:t>
            </a:r>
            <a:r>
              <a:rPr lang="en-US" sz="3200" b="1" dirty="0"/>
              <a:t>But we know where this man comes from. Whenever the Christ comes, no one will know where he comes from.”</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399" y="3435178"/>
            <a:ext cx="4563763" cy="3422822"/>
          </a:xfrm>
          <a:prstGeom prst="rect">
            <a:avLst/>
          </a:prstGeom>
        </p:spPr>
      </p:pic>
    </p:spTree>
    <p:extLst>
      <p:ext uri="{BB962C8B-B14F-4D97-AF65-F5344CB8AC3E}">
        <p14:creationId xmlns:p14="http://schemas.microsoft.com/office/powerpoint/2010/main" val="3864260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3200" b="1" dirty="0"/>
              <a:t>John 7.25-27:  Then some of the residents of Jerusalem began to say, “Isn't this the man they are trying to kill? </a:t>
            </a:r>
            <a:r>
              <a:rPr lang="en-US" sz="3200" b="1" baseline="30000" dirty="0"/>
              <a:t>26</a:t>
            </a:r>
            <a:r>
              <a:rPr lang="en-US" sz="3200" b="1" dirty="0"/>
              <a:t>Yet here he is, speaking publicly, and they are saying nothing to him. Do the rulers really know that this man is the Christ? </a:t>
            </a:r>
            <a:r>
              <a:rPr lang="en-US" sz="3200" b="1" baseline="30000" dirty="0"/>
              <a:t>27</a:t>
            </a:r>
            <a:r>
              <a:rPr lang="en-US" sz="3200" b="1" dirty="0"/>
              <a:t>But we know where this man comes from. Whenever the Christ comes, no one will know where he comes from</a:t>
            </a:r>
            <a:r>
              <a:rPr lang="en-US" sz="3200" b="1" dirty="0" smtClean="0"/>
              <a:t>.”</a:t>
            </a:r>
            <a:endParaRPr lang="en-US" sz="3200" b="1" dirty="0" smtClean="0"/>
          </a:p>
        </p:txBody>
      </p:sp>
      <p:sp>
        <p:nvSpPr>
          <p:cNvPr id="3" name="TextBox 2"/>
          <p:cNvSpPr txBox="1"/>
          <p:nvPr/>
        </p:nvSpPr>
        <p:spPr>
          <a:xfrm>
            <a:off x="0" y="4291913"/>
            <a:ext cx="9144000" cy="2062103"/>
          </a:xfrm>
          <a:prstGeom prst="rect">
            <a:avLst/>
          </a:prstGeom>
          <a:solidFill>
            <a:schemeClr val="accent6">
              <a:lumMod val="50000"/>
            </a:schemeClr>
          </a:solidFill>
        </p:spPr>
        <p:txBody>
          <a:bodyPr wrap="square" rtlCol="0">
            <a:spAutoFit/>
          </a:bodyPr>
          <a:lstStyle/>
          <a:p>
            <a:r>
              <a:rPr lang="en-US" sz="3200" b="1" dirty="0">
                <a:solidFill>
                  <a:srgbClr val="FFFF00"/>
                </a:solidFill>
              </a:rPr>
              <a:t>Malachi 3.1 NIV:  “‘Then </a:t>
            </a:r>
            <a:r>
              <a:rPr lang="en-US" sz="3200" b="1" u="sng" dirty="0">
                <a:solidFill>
                  <a:srgbClr val="FFFF00"/>
                </a:solidFill>
              </a:rPr>
              <a:t>suddenly</a:t>
            </a:r>
            <a:r>
              <a:rPr lang="en-US" sz="3200" b="1" dirty="0">
                <a:solidFill>
                  <a:srgbClr val="FFFF00"/>
                </a:solidFill>
              </a:rPr>
              <a:t> the Lord [the master and judge] you are seeking will come to his temple; the messenger of the covenant, whom you desire, will come,’ says the LORD </a:t>
            </a:r>
            <a:r>
              <a:rPr lang="en-US" sz="3200" b="1" dirty="0" smtClean="0">
                <a:solidFill>
                  <a:srgbClr val="FFFF00"/>
                </a:solidFill>
              </a:rPr>
              <a:t>Almighty</a:t>
            </a:r>
            <a:r>
              <a:rPr lang="en-US" sz="3200" b="1" dirty="0">
                <a:solidFill>
                  <a:srgbClr val="FFFF00"/>
                </a:solidFill>
              </a:rPr>
              <a:t>.”</a:t>
            </a:r>
            <a:endParaRPr lang="en-US" sz="3200" b="1" dirty="0">
              <a:solidFill>
                <a:srgbClr val="FFFF00"/>
              </a:solidFill>
            </a:endParaRPr>
          </a:p>
        </p:txBody>
      </p:sp>
    </p:spTree>
    <p:extLst>
      <p:ext uri="{BB962C8B-B14F-4D97-AF65-F5344CB8AC3E}">
        <p14:creationId xmlns:p14="http://schemas.microsoft.com/office/powerpoint/2010/main" val="2889851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3200" b="1" dirty="0"/>
              <a:t>John 7.28-29:  Then Jesus, while teaching in the temple courts, cried out, “You both know me and know where I come from! And I have not come on my own initiative, but the one who sent me is true. You do not know him, </a:t>
            </a:r>
            <a:r>
              <a:rPr lang="en-US" sz="3200" b="1" baseline="30000" dirty="0"/>
              <a:t>29</a:t>
            </a:r>
            <a:r>
              <a:rPr lang="en-US" sz="3200" b="1" dirty="0"/>
              <a:t>but I know him, because I have come from him </a:t>
            </a:r>
            <a:endParaRPr lang="en-US" sz="3200" b="1" dirty="0" smtClean="0"/>
          </a:p>
          <a:p>
            <a:r>
              <a:rPr lang="en-US" sz="3200" b="1" dirty="0" smtClean="0"/>
              <a:t>and </a:t>
            </a:r>
            <a:r>
              <a:rPr lang="en-US" sz="3200" b="1" dirty="0"/>
              <a:t>he sent me</a:t>
            </a:r>
            <a:r>
              <a:rPr lang="en-US" sz="3200" b="1" dirty="0" smtClean="0"/>
              <a:t>.”</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3908" y="2512541"/>
            <a:ext cx="5380092" cy="4345459"/>
          </a:xfrm>
          <a:prstGeom prst="rect">
            <a:avLst/>
          </a:prstGeom>
        </p:spPr>
      </p:pic>
    </p:spTree>
    <p:extLst>
      <p:ext uri="{BB962C8B-B14F-4D97-AF65-F5344CB8AC3E}">
        <p14:creationId xmlns:p14="http://schemas.microsoft.com/office/powerpoint/2010/main" val="30220540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r>
              <a:rPr lang="en-US" sz="3200" b="1" dirty="0"/>
              <a:t>John 7.30-32:  So then they tried to seize Jesus, but no one laid a hand on him, because his time had not yet come. </a:t>
            </a:r>
            <a:r>
              <a:rPr lang="en-US" sz="3200" b="1" baseline="30000" dirty="0"/>
              <a:t>31</a:t>
            </a:r>
            <a:r>
              <a:rPr lang="en-US" sz="3200" b="1" dirty="0"/>
              <a:t>Yet many of the crowd believed in him and said, “Whenever the Christ comes, he won't perform more miraculous signs than this man did, will he?” </a:t>
            </a:r>
            <a:r>
              <a:rPr lang="en-US" sz="3200" b="1" baseline="30000" dirty="0"/>
              <a:t>32</a:t>
            </a:r>
            <a:r>
              <a:rPr lang="en-US" sz="3200" b="1" dirty="0"/>
              <a:t>The Pharisees heard the crowd murmuring these </a:t>
            </a:r>
            <a:r>
              <a:rPr lang="en-US" sz="3200" b="1" dirty="0" smtClean="0"/>
              <a:t>things</a:t>
            </a:r>
          </a:p>
          <a:p>
            <a:r>
              <a:rPr lang="en-US" sz="3200" b="1" dirty="0" smtClean="0"/>
              <a:t>about </a:t>
            </a:r>
            <a:r>
              <a:rPr lang="en-US" sz="3200" b="1" dirty="0"/>
              <a:t>Jesus, so the </a:t>
            </a:r>
            <a:endParaRPr lang="en-US" sz="3200" b="1" dirty="0" smtClean="0"/>
          </a:p>
          <a:p>
            <a:r>
              <a:rPr lang="en-US" sz="3200" b="1" dirty="0" smtClean="0"/>
              <a:t>chief </a:t>
            </a:r>
            <a:r>
              <a:rPr lang="en-US" sz="3200" b="1" dirty="0"/>
              <a:t>priests and the </a:t>
            </a:r>
            <a:endParaRPr lang="en-US" sz="3200" b="1" dirty="0" smtClean="0"/>
          </a:p>
          <a:p>
            <a:r>
              <a:rPr lang="en-US" sz="3200" b="1" dirty="0" smtClean="0"/>
              <a:t>Pharisees </a:t>
            </a:r>
            <a:r>
              <a:rPr lang="en-US" sz="3200" b="1" dirty="0"/>
              <a:t>sent </a:t>
            </a:r>
            <a:r>
              <a:rPr lang="en-US" sz="3200" b="1" dirty="0" smtClean="0"/>
              <a:t>officers </a:t>
            </a:r>
          </a:p>
          <a:p>
            <a:r>
              <a:rPr lang="en-US" sz="3200" b="1" dirty="0" smtClean="0"/>
              <a:t>to </a:t>
            </a:r>
            <a:r>
              <a:rPr lang="en-US" sz="3200" b="1" dirty="0"/>
              <a:t>arrest </a:t>
            </a:r>
            <a:r>
              <a:rPr lang="en-US" sz="3200" b="1" dirty="0" smtClean="0"/>
              <a:t>him</a:t>
            </a:r>
            <a:r>
              <a:rPr lang="en-US" sz="3200" b="1" dirty="0"/>
              <a:t>.</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1870" y="3113903"/>
            <a:ext cx="4992130" cy="3744098"/>
          </a:xfrm>
          <a:prstGeom prst="rect">
            <a:avLst/>
          </a:prstGeom>
        </p:spPr>
      </p:pic>
    </p:spTree>
    <p:extLst>
      <p:ext uri="{BB962C8B-B14F-4D97-AF65-F5344CB8AC3E}">
        <p14:creationId xmlns:p14="http://schemas.microsoft.com/office/powerpoint/2010/main" val="5138414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135" t="18159" r="4178" b="15193"/>
          <a:stretch/>
        </p:blipFill>
        <p:spPr>
          <a:xfrm>
            <a:off x="3938155" y="3919657"/>
            <a:ext cx="5205845" cy="2938343"/>
          </a:xfrm>
          <a:prstGeom prst="rect">
            <a:avLst/>
          </a:prstGeom>
        </p:spPr>
      </p:pic>
      <p:sp>
        <p:nvSpPr>
          <p:cNvPr id="2" name="TextBox 1"/>
          <p:cNvSpPr txBox="1"/>
          <p:nvPr/>
        </p:nvSpPr>
        <p:spPr>
          <a:xfrm>
            <a:off x="0" y="0"/>
            <a:ext cx="9144000" cy="6494085"/>
          </a:xfrm>
          <a:prstGeom prst="rect">
            <a:avLst/>
          </a:prstGeom>
          <a:noFill/>
        </p:spPr>
        <p:txBody>
          <a:bodyPr wrap="square" rtlCol="0">
            <a:spAutoFit/>
          </a:bodyPr>
          <a:lstStyle/>
          <a:p>
            <a:r>
              <a:rPr lang="en-US" sz="3200" b="1" dirty="0"/>
              <a:t>John 7.33-36:  Then Jesus said, “I will be with you for only a little while longer, and then I am going to the one who sent me. </a:t>
            </a:r>
            <a:r>
              <a:rPr lang="en-US" sz="3200" b="1" baseline="30000" dirty="0"/>
              <a:t>34</a:t>
            </a:r>
            <a:r>
              <a:rPr lang="en-US" sz="3200" b="1" dirty="0"/>
              <a:t>You will look for me but will not find me, and where I am you cannot come.” </a:t>
            </a:r>
            <a:r>
              <a:rPr lang="en-US" sz="3200" b="1" baseline="30000" dirty="0"/>
              <a:t>35</a:t>
            </a:r>
            <a:r>
              <a:rPr lang="en-US" sz="3200" b="1" dirty="0"/>
              <a:t>Then the Jewish leaders said to one another, “Where is he going to go that we cannot find him? He is not going to go to the Jewish people dispersed among the Greeks and teach the Greeks, is he? </a:t>
            </a:r>
            <a:r>
              <a:rPr lang="en-US" sz="3200" b="1" baseline="30000" dirty="0"/>
              <a:t>36</a:t>
            </a:r>
            <a:r>
              <a:rPr lang="en-US" sz="3200" b="1" dirty="0"/>
              <a:t>What did he mean by saying, ‘You </a:t>
            </a:r>
            <a:endParaRPr lang="en-US" sz="3200" b="1" dirty="0" smtClean="0"/>
          </a:p>
          <a:p>
            <a:r>
              <a:rPr lang="en-US" sz="3200" b="1" dirty="0" smtClean="0"/>
              <a:t>will </a:t>
            </a:r>
            <a:r>
              <a:rPr lang="en-US" sz="3200" b="1" dirty="0"/>
              <a:t>look for me but </a:t>
            </a:r>
            <a:endParaRPr lang="en-US" sz="3200" b="1" dirty="0" smtClean="0"/>
          </a:p>
          <a:p>
            <a:r>
              <a:rPr lang="en-US" sz="3200" b="1" dirty="0" smtClean="0"/>
              <a:t>will </a:t>
            </a:r>
            <a:r>
              <a:rPr lang="en-US" sz="3200" b="1" dirty="0"/>
              <a:t>not find me, and </a:t>
            </a:r>
            <a:endParaRPr lang="en-US" sz="3200" b="1" dirty="0" smtClean="0"/>
          </a:p>
          <a:p>
            <a:r>
              <a:rPr lang="en-US" sz="3200" b="1" dirty="0" smtClean="0"/>
              <a:t>where </a:t>
            </a:r>
            <a:r>
              <a:rPr lang="en-US" sz="3200" b="1" dirty="0"/>
              <a:t>I am you </a:t>
            </a:r>
            <a:endParaRPr lang="en-US" sz="3200" b="1" dirty="0" smtClean="0"/>
          </a:p>
          <a:p>
            <a:r>
              <a:rPr lang="en-US" sz="3200" b="1" dirty="0" smtClean="0"/>
              <a:t>cannot </a:t>
            </a:r>
            <a:r>
              <a:rPr lang="en-US" sz="3200" b="1" dirty="0"/>
              <a:t>come’?”</a:t>
            </a:r>
            <a:endParaRPr lang="en-US" sz="3200" dirty="0"/>
          </a:p>
        </p:txBody>
      </p:sp>
    </p:spTree>
    <p:extLst>
      <p:ext uri="{BB962C8B-B14F-4D97-AF65-F5344CB8AC3E}">
        <p14:creationId xmlns:p14="http://schemas.microsoft.com/office/powerpoint/2010/main" val="92889825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2754600"/>
          </a:xfrm>
          <a:prstGeom prst="rect">
            <a:avLst/>
          </a:prstGeom>
          <a:noFill/>
        </p:spPr>
        <p:txBody>
          <a:bodyPr wrap="square" rtlCol="0">
            <a:spAutoFit/>
          </a:bodyPr>
          <a:lstStyle/>
          <a:p>
            <a:r>
              <a:rPr lang="en-US" sz="3200" b="1" dirty="0" smtClean="0"/>
              <a:t>Problems…</a:t>
            </a:r>
          </a:p>
          <a:p>
            <a:pPr marL="514350" indent="-514350">
              <a:spcBef>
                <a:spcPts val="1800"/>
              </a:spcBef>
              <a:buFont typeface="+mj-lt"/>
              <a:buAutoNum type="arabicPeriod"/>
            </a:pPr>
            <a:r>
              <a:rPr lang="en-US" sz="3200" b="1" dirty="0" smtClean="0"/>
              <a:t>Approaching Jesus with </a:t>
            </a:r>
            <a:r>
              <a:rPr lang="en-US" sz="3200" b="1" smtClean="0"/>
              <a:t>false </a:t>
            </a:r>
            <a:r>
              <a:rPr lang="en-US" sz="3200" b="1" smtClean="0"/>
              <a:t>assumptions</a:t>
            </a:r>
            <a:endParaRPr lang="en-US" sz="3200" b="1" dirty="0" smtClean="0"/>
          </a:p>
          <a:p>
            <a:pPr marL="514350" indent="-514350">
              <a:spcBef>
                <a:spcPts val="1800"/>
              </a:spcBef>
              <a:buFont typeface="+mj-lt"/>
              <a:buAutoNum type="arabicPeriod"/>
            </a:pPr>
            <a:r>
              <a:rPr lang="en-US" sz="3200" b="1" dirty="0" smtClean="0"/>
              <a:t>Not genuinely seeking God or his will</a:t>
            </a:r>
          </a:p>
          <a:p>
            <a:pPr marL="514350" indent="-514350">
              <a:spcBef>
                <a:spcPts val="1800"/>
              </a:spcBef>
              <a:buFont typeface="+mj-lt"/>
              <a:buAutoNum type="arabicPeriod"/>
            </a:pPr>
            <a:r>
              <a:rPr lang="en-US" sz="3200" b="1" dirty="0" smtClean="0"/>
              <a:t>Superficial obedience</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1838" y="2686169"/>
            <a:ext cx="5165124" cy="4171831"/>
          </a:xfrm>
          <a:prstGeom prst="rect">
            <a:avLst/>
          </a:prstGeom>
        </p:spPr>
      </p:pic>
    </p:spTree>
    <p:extLst>
      <p:ext uri="{BB962C8B-B14F-4D97-AF65-F5344CB8AC3E}">
        <p14:creationId xmlns:p14="http://schemas.microsoft.com/office/powerpoint/2010/main" val="30605382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631763"/>
          </a:xfrm>
          <a:prstGeom prst="rect">
            <a:avLst/>
          </a:prstGeom>
          <a:noFill/>
        </p:spPr>
        <p:txBody>
          <a:bodyPr wrap="square" rtlCol="0">
            <a:spAutoFit/>
          </a:bodyPr>
          <a:lstStyle/>
          <a:p>
            <a:r>
              <a:rPr lang="en-US" sz="3600" dirty="0"/>
              <a:t>2. It is more important that the pastor…</a:t>
            </a:r>
          </a:p>
          <a:p>
            <a:pPr lvl="1">
              <a:spcBef>
                <a:spcPts val="3000"/>
              </a:spcBef>
            </a:pPr>
            <a:r>
              <a:rPr lang="en-US" sz="3600" dirty="0"/>
              <a:t>a. always be nice to everyone and make people feel welcome.</a:t>
            </a:r>
          </a:p>
          <a:p>
            <a:pPr lvl="1">
              <a:spcBef>
                <a:spcPts val="3000"/>
              </a:spcBef>
            </a:pPr>
            <a:r>
              <a:rPr lang="en-US" sz="3600" dirty="0"/>
              <a:t>b. hold people accountable to scripture and provoke them to grow spiritually.</a:t>
            </a:r>
          </a:p>
        </p:txBody>
      </p:sp>
    </p:spTree>
    <p:extLst>
      <p:ext uri="{BB962C8B-B14F-4D97-AF65-F5344CB8AC3E}">
        <p14:creationId xmlns:p14="http://schemas.microsoft.com/office/powerpoint/2010/main" val="20567032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401753"/>
          </a:xfrm>
          <a:prstGeom prst="rect">
            <a:avLst/>
          </a:prstGeom>
          <a:noFill/>
        </p:spPr>
        <p:txBody>
          <a:bodyPr wrap="square" rtlCol="0">
            <a:spAutoFit/>
          </a:bodyPr>
          <a:lstStyle/>
          <a:p>
            <a:r>
              <a:rPr lang="en-US" sz="3200" dirty="0"/>
              <a:t>3. The one thing the pastor should not do is…</a:t>
            </a:r>
          </a:p>
          <a:p>
            <a:pPr lvl="1">
              <a:spcBef>
                <a:spcPts val="1800"/>
              </a:spcBef>
            </a:pPr>
            <a:r>
              <a:rPr lang="en-US" sz="3200" dirty="0"/>
              <a:t>a. talk to people about how much they financially give to the church.</a:t>
            </a:r>
          </a:p>
          <a:p>
            <a:pPr lvl="1">
              <a:spcBef>
                <a:spcPts val="1800"/>
              </a:spcBef>
            </a:pPr>
            <a:r>
              <a:rPr lang="en-US" sz="3200" dirty="0"/>
              <a:t>b. get involved in decisions about the building.</a:t>
            </a:r>
          </a:p>
          <a:p>
            <a:pPr lvl="1">
              <a:spcBef>
                <a:spcPts val="1800"/>
              </a:spcBef>
            </a:pPr>
            <a:r>
              <a:rPr lang="en-US" sz="3200" dirty="0"/>
              <a:t>c. take a turn cleaning the toilets.</a:t>
            </a:r>
          </a:p>
          <a:p>
            <a:pPr lvl="1">
              <a:spcBef>
                <a:spcPts val="1800"/>
              </a:spcBef>
            </a:pPr>
            <a:r>
              <a:rPr lang="en-US" sz="3200" dirty="0"/>
              <a:t>d. force other ministry leaders to participate in ongoing training.</a:t>
            </a:r>
          </a:p>
          <a:p>
            <a:pPr lvl="1">
              <a:spcBef>
                <a:spcPts val="1800"/>
              </a:spcBef>
            </a:pPr>
            <a:r>
              <a:rPr lang="en-US" sz="3200" dirty="0"/>
              <a:t>e. more than one of the above.</a:t>
            </a:r>
          </a:p>
          <a:p>
            <a:pPr lvl="1">
              <a:spcBef>
                <a:spcPts val="1800"/>
              </a:spcBef>
            </a:pPr>
            <a:r>
              <a:rPr lang="en-US" sz="3200" dirty="0"/>
              <a:t>f. none of the above, the pastor should or may do any of these.</a:t>
            </a:r>
          </a:p>
        </p:txBody>
      </p:sp>
    </p:spTree>
    <p:extLst>
      <p:ext uri="{BB962C8B-B14F-4D97-AF65-F5344CB8AC3E}">
        <p14:creationId xmlns:p14="http://schemas.microsoft.com/office/powerpoint/2010/main" val="26512803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282"/>
            <a:ext cx="9169344" cy="6265718"/>
          </a:xfrm>
          <a:prstGeom prst="rect">
            <a:avLst/>
          </a:prstGeom>
        </p:spPr>
      </p:pic>
      <p:sp>
        <p:nvSpPr>
          <p:cNvPr id="2" name="TextBox 1"/>
          <p:cNvSpPr txBox="1"/>
          <p:nvPr/>
        </p:nvSpPr>
        <p:spPr>
          <a:xfrm>
            <a:off x="0" y="0"/>
            <a:ext cx="9144000" cy="584775"/>
          </a:xfrm>
          <a:prstGeom prst="rect">
            <a:avLst/>
          </a:prstGeom>
          <a:noFill/>
        </p:spPr>
        <p:txBody>
          <a:bodyPr wrap="square" rtlCol="0">
            <a:spAutoFit/>
          </a:bodyPr>
          <a:lstStyle/>
          <a:p>
            <a:pPr algn="ctr"/>
            <a:r>
              <a:rPr lang="en-US" sz="3200" dirty="0" smtClean="0"/>
              <a:t>John 7.1-36</a:t>
            </a:r>
            <a:endParaRPr lang="en-US" sz="3200" dirty="0"/>
          </a:p>
        </p:txBody>
      </p:sp>
      <p:sp>
        <p:nvSpPr>
          <p:cNvPr id="3" name="TextBox 2"/>
          <p:cNvSpPr txBox="1"/>
          <p:nvPr/>
        </p:nvSpPr>
        <p:spPr>
          <a:xfrm>
            <a:off x="5642264" y="6473536"/>
            <a:ext cx="3527081" cy="400110"/>
          </a:xfrm>
          <a:prstGeom prst="rect">
            <a:avLst/>
          </a:prstGeom>
          <a:noFill/>
        </p:spPr>
        <p:txBody>
          <a:bodyPr wrap="square" rtlCol="0">
            <a:spAutoFit/>
          </a:bodyPr>
          <a:lstStyle/>
          <a:p>
            <a:pPr algn="r"/>
            <a:r>
              <a:rPr lang="en-US" sz="2000" dirty="0" smtClean="0"/>
              <a:t>Image from heartofwisdom.com</a:t>
            </a:r>
            <a:endParaRPr lang="en-US" sz="2000" dirty="0"/>
          </a:p>
        </p:txBody>
      </p:sp>
    </p:spTree>
    <p:extLst>
      <p:ext uri="{BB962C8B-B14F-4D97-AF65-F5344CB8AC3E}">
        <p14:creationId xmlns:p14="http://schemas.microsoft.com/office/powerpoint/2010/main" val="31270324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135" t="18159" r="4178" b="15193"/>
          <a:stretch/>
        </p:blipFill>
        <p:spPr>
          <a:xfrm>
            <a:off x="0" y="1696839"/>
            <a:ext cx="9144000" cy="5161161"/>
          </a:xfrm>
          <a:prstGeom prst="rect">
            <a:avLst/>
          </a:prstGeom>
        </p:spPr>
      </p:pic>
      <p:sp>
        <p:nvSpPr>
          <p:cNvPr id="2" name="TextBox 1"/>
          <p:cNvSpPr txBox="1"/>
          <p:nvPr/>
        </p:nvSpPr>
        <p:spPr>
          <a:xfrm>
            <a:off x="0" y="0"/>
            <a:ext cx="9144000" cy="1569660"/>
          </a:xfrm>
          <a:prstGeom prst="rect">
            <a:avLst/>
          </a:prstGeom>
          <a:noFill/>
        </p:spPr>
        <p:txBody>
          <a:bodyPr wrap="square" rtlCol="0">
            <a:spAutoFit/>
          </a:bodyPr>
          <a:lstStyle/>
          <a:p>
            <a:r>
              <a:rPr lang="en-US" sz="3200" b="1" dirty="0"/>
              <a:t>John 7.1 NET:  After this Jesus traveled throughout Galilee. He stayed out of Judea because the Jewish leaders wanted to kill him.</a:t>
            </a:r>
            <a:endParaRPr lang="en-US" sz="3200" dirty="0"/>
          </a:p>
        </p:txBody>
      </p:sp>
    </p:spTree>
    <p:extLst>
      <p:ext uri="{BB962C8B-B14F-4D97-AF65-F5344CB8AC3E}">
        <p14:creationId xmlns:p14="http://schemas.microsoft.com/office/powerpoint/2010/main" val="41572820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001643"/>
          </a:xfrm>
          <a:prstGeom prst="rect">
            <a:avLst/>
          </a:prstGeom>
          <a:noFill/>
        </p:spPr>
        <p:txBody>
          <a:bodyPr wrap="square" rtlCol="0">
            <a:spAutoFit/>
          </a:bodyPr>
          <a:lstStyle/>
          <a:p>
            <a:r>
              <a:rPr lang="en-US" sz="3200" b="1" dirty="0"/>
              <a:t>John 7.2-5:  Now </a:t>
            </a:r>
            <a:r>
              <a:rPr lang="en-US" sz="3200" b="1" dirty="0" smtClean="0"/>
              <a:t>the </a:t>
            </a:r>
            <a:r>
              <a:rPr lang="en-US" sz="3200" b="1" dirty="0"/>
              <a:t>Jewish feast of </a:t>
            </a:r>
            <a:r>
              <a:rPr lang="en-US" sz="3200" b="1" dirty="0" smtClean="0"/>
              <a:t>Tabernacles </a:t>
            </a:r>
            <a:r>
              <a:rPr lang="en-US" sz="3200" b="1" dirty="0"/>
              <a:t>was near. </a:t>
            </a:r>
            <a:r>
              <a:rPr lang="en-US" sz="3200" b="1" baseline="30000" dirty="0"/>
              <a:t>3</a:t>
            </a:r>
            <a:r>
              <a:rPr lang="en-US" sz="3200" b="1" dirty="0"/>
              <a:t>So </a:t>
            </a:r>
            <a:r>
              <a:rPr lang="en-US" sz="3200" b="1" dirty="0" smtClean="0"/>
              <a:t>Jesus’ </a:t>
            </a:r>
            <a:r>
              <a:rPr lang="en-US" sz="3200" b="1" dirty="0"/>
              <a:t>brothers advised him, “Leave here and go to Judea so your disciples may see your miracles that you are performing. </a:t>
            </a:r>
            <a:r>
              <a:rPr lang="en-US" sz="3200" b="1" baseline="30000" dirty="0"/>
              <a:t>4</a:t>
            </a:r>
            <a:r>
              <a:rPr lang="en-US" sz="3200" b="1" dirty="0"/>
              <a:t>For no one who seeks to make a reputation for himself does anything in secret. If you </a:t>
            </a:r>
            <a:r>
              <a:rPr lang="en-US" sz="3200" b="1" dirty="0" smtClean="0"/>
              <a:t>are</a:t>
            </a:r>
          </a:p>
          <a:p>
            <a:r>
              <a:rPr lang="en-US" sz="3200" b="1" dirty="0" smtClean="0"/>
              <a:t>doing </a:t>
            </a:r>
            <a:r>
              <a:rPr lang="en-US" sz="3200" b="1" dirty="0"/>
              <a:t>these things</a:t>
            </a:r>
            <a:r>
              <a:rPr lang="en-US" sz="3200" b="1" dirty="0" smtClean="0"/>
              <a:t>,</a:t>
            </a:r>
          </a:p>
          <a:p>
            <a:r>
              <a:rPr lang="en-US" sz="3200" b="1" dirty="0" smtClean="0"/>
              <a:t>show </a:t>
            </a:r>
            <a:r>
              <a:rPr lang="en-US" sz="3200" b="1" dirty="0"/>
              <a:t>yourself to </a:t>
            </a:r>
            <a:endParaRPr lang="en-US" sz="3200" b="1" dirty="0" smtClean="0"/>
          </a:p>
          <a:p>
            <a:r>
              <a:rPr lang="en-US" sz="3200" b="1" dirty="0" smtClean="0"/>
              <a:t>the </a:t>
            </a:r>
            <a:r>
              <a:rPr lang="en-US" sz="3200" b="1" dirty="0"/>
              <a:t>world.” </a:t>
            </a:r>
            <a:r>
              <a:rPr lang="en-US" sz="3200" b="1" baseline="30000" dirty="0" smtClean="0"/>
              <a:t>5</a:t>
            </a:r>
            <a:r>
              <a:rPr lang="en-US" sz="3200" b="1" dirty="0" smtClean="0"/>
              <a:t>(For </a:t>
            </a:r>
            <a:endParaRPr lang="en-US" sz="3200" b="1" dirty="0" smtClean="0"/>
          </a:p>
          <a:p>
            <a:r>
              <a:rPr lang="en-US" sz="3200" b="1" dirty="0" smtClean="0"/>
              <a:t>Not even </a:t>
            </a:r>
            <a:r>
              <a:rPr lang="en-US" sz="3200" b="1" dirty="0" smtClean="0"/>
              <a:t>his </a:t>
            </a:r>
            <a:r>
              <a:rPr lang="en-US" sz="3200" b="1" dirty="0"/>
              <a:t>own </a:t>
            </a:r>
            <a:endParaRPr lang="en-US" sz="3200" b="1" dirty="0" smtClean="0"/>
          </a:p>
          <a:p>
            <a:r>
              <a:rPr lang="en-US" sz="3200" b="1" dirty="0" smtClean="0"/>
              <a:t>brothers believed </a:t>
            </a:r>
          </a:p>
          <a:p>
            <a:r>
              <a:rPr lang="en-US" sz="3200" b="1" dirty="0" smtClean="0"/>
              <a:t>in </a:t>
            </a:r>
            <a:r>
              <a:rPr lang="en-US" sz="3200" b="1" dirty="0"/>
              <a:t>him.)</a:t>
            </a:r>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0022" y="2550017"/>
            <a:ext cx="5743978" cy="4307984"/>
          </a:xfrm>
          <a:prstGeom prst="rect">
            <a:avLst/>
          </a:prstGeom>
        </p:spPr>
      </p:pic>
      <p:sp>
        <p:nvSpPr>
          <p:cNvPr id="5" name="TextBox 4"/>
          <p:cNvSpPr txBox="1"/>
          <p:nvPr/>
        </p:nvSpPr>
        <p:spPr>
          <a:xfrm>
            <a:off x="5642264" y="6473536"/>
            <a:ext cx="3527081" cy="400110"/>
          </a:xfrm>
          <a:prstGeom prst="rect">
            <a:avLst/>
          </a:prstGeom>
          <a:noFill/>
        </p:spPr>
        <p:txBody>
          <a:bodyPr wrap="square" rtlCol="0">
            <a:spAutoFit/>
          </a:bodyPr>
          <a:lstStyle/>
          <a:p>
            <a:pPr algn="r"/>
            <a:r>
              <a:rPr lang="en-US" sz="2000" dirty="0" smtClean="0"/>
              <a:t>Image from </a:t>
            </a:r>
            <a:r>
              <a:rPr lang="en-US" sz="2000" dirty="0" smtClean="0"/>
              <a:t>messyanic.com</a:t>
            </a:r>
            <a:endParaRPr lang="en-US" sz="2000" dirty="0"/>
          </a:p>
        </p:txBody>
      </p:sp>
    </p:spTree>
    <p:extLst>
      <p:ext uri="{BB962C8B-B14F-4D97-AF65-F5344CB8AC3E}">
        <p14:creationId xmlns:p14="http://schemas.microsoft.com/office/powerpoint/2010/main" val="35147489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7730" y="3058297"/>
            <a:ext cx="5066270" cy="3799703"/>
          </a:xfrm>
          <a:prstGeom prst="rect">
            <a:avLst/>
          </a:prstGeom>
        </p:spPr>
      </p:pic>
      <p:sp>
        <p:nvSpPr>
          <p:cNvPr id="2" name="TextBox 1"/>
          <p:cNvSpPr txBox="1"/>
          <p:nvPr/>
        </p:nvSpPr>
        <p:spPr>
          <a:xfrm>
            <a:off x="0" y="0"/>
            <a:ext cx="9144000" cy="6986528"/>
          </a:xfrm>
          <a:prstGeom prst="rect">
            <a:avLst/>
          </a:prstGeom>
          <a:noFill/>
        </p:spPr>
        <p:txBody>
          <a:bodyPr wrap="square" rtlCol="0">
            <a:spAutoFit/>
          </a:bodyPr>
          <a:lstStyle/>
          <a:p>
            <a:r>
              <a:rPr lang="en-US" sz="3200" b="1" dirty="0"/>
              <a:t>John 7.6-10:  So Jesus replied, “My time has not yet arrived, but you are ready at any opportunity! </a:t>
            </a:r>
            <a:r>
              <a:rPr lang="en-US" sz="3200" b="1" baseline="30000" dirty="0"/>
              <a:t>7</a:t>
            </a:r>
            <a:r>
              <a:rPr lang="en-US" sz="3200" b="1" dirty="0"/>
              <a:t>The world cannot hate you, but it hates me, because I am testifying about it that its deeds are evil. </a:t>
            </a:r>
            <a:r>
              <a:rPr lang="en-US" sz="3200" b="1" baseline="30000" dirty="0"/>
              <a:t>8</a:t>
            </a:r>
            <a:r>
              <a:rPr lang="en-US" sz="3200" b="1" dirty="0"/>
              <a:t>You go up to the feast yourselves. I am not going up to this feast </a:t>
            </a:r>
            <a:r>
              <a:rPr lang="en-US" sz="3200" dirty="0"/>
              <a:t>[with you]</a:t>
            </a:r>
            <a:r>
              <a:rPr lang="en-US" sz="3200" b="1" dirty="0"/>
              <a:t> because my time has not yet fully arrived.” </a:t>
            </a:r>
            <a:r>
              <a:rPr lang="en-US" sz="3200" b="1" baseline="30000" dirty="0"/>
              <a:t>9</a:t>
            </a:r>
            <a:r>
              <a:rPr lang="en-US" sz="3200" b="1" dirty="0"/>
              <a:t>When he </a:t>
            </a:r>
            <a:r>
              <a:rPr lang="en-US" sz="3200" b="1" dirty="0" smtClean="0"/>
              <a:t>had</a:t>
            </a:r>
          </a:p>
          <a:p>
            <a:r>
              <a:rPr lang="en-US" sz="3200" b="1" dirty="0" smtClean="0"/>
              <a:t>said </a:t>
            </a:r>
            <a:r>
              <a:rPr lang="en-US" sz="3200" b="1" dirty="0"/>
              <a:t>this, he remained </a:t>
            </a:r>
            <a:endParaRPr lang="en-US" sz="3200" b="1" dirty="0" smtClean="0"/>
          </a:p>
          <a:p>
            <a:r>
              <a:rPr lang="en-US" sz="3200" b="1" dirty="0" smtClean="0"/>
              <a:t>in </a:t>
            </a:r>
            <a:r>
              <a:rPr lang="en-US" sz="3200" b="1" dirty="0"/>
              <a:t>Galilee. </a:t>
            </a:r>
            <a:r>
              <a:rPr lang="en-US" sz="3200" b="1" baseline="30000" dirty="0"/>
              <a:t>10</a:t>
            </a:r>
            <a:r>
              <a:rPr lang="en-US" sz="3200" b="1" dirty="0"/>
              <a:t>But when </a:t>
            </a:r>
            <a:endParaRPr lang="en-US" sz="3200" b="1" dirty="0" smtClean="0"/>
          </a:p>
          <a:p>
            <a:r>
              <a:rPr lang="en-US" sz="3200" b="1" dirty="0" smtClean="0"/>
              <a:t>his </a:t>
            </a:r>
            <a:r>
              <a:rPr lang="en-US" sz="3200" b="1" dirty="0"/>
              <a:t>brothers had gone </a:t>
            </a:r>
            <a:endParaRPr lang="en-US" sz="3200" b="1" dirty="0" smtClean="0"/>
          </a:p>
          <a:p>
            <a:r>
              <a:rPr lang="en-US" sz="3200" b="1" dirty="0" smtClean="0"/>
              <a:t>up </a:t>
            </a:r>
            <a:r>
              <a:rPr lang="en-US" sz="3200" b="1" dirty="0"/>
              <a:t>to the feast, then </a:t>
            </a:r>
            <a:endParaRPr lang="en-US" sz="3200" b="1" dirty="0" smtClean="0"/>
          </a:p>
          <a:p>
            <a:r>
              <a:rPr lang="en-US" sz="3200" b="1" dirty="0" smtClean="0"/>
              <a:t>Jesus </a:t>
            </a:r>
            <a:r>
              <a:rPr lang="en-US" sz="3200" b="1" dirty="0"/>
              <a:t>himself also </a:t>
            </a:r>
            <a:r>
              <a:rPr lang="en-US" sz="3200" b="1" dirty="0" smtClean="0"/>
              <a:t>went</a:t>
            </a:r>
          </a:p>
          <a:p>
            <a:r>
              <a:rPr lang="en-US" sz="3200" b="1" dirty="0" smtClean="0"/>
              <a:t>up</a:t>
            </a:r>
            <a:r>
              <a:rPr lang="en-US" sz="3200" b="1" dirty="0"/>
              <a:t>, not openly </a:t>
            </a:r>
            <a:r>
              <a:rPr lang="en-US" sz="3200" b="1" dirty="0" smtClean="0"/>
              <a:t>but </a:t>
            </a:r>
            <a:r>
              <a:rPr lang="en-US" sz="3200" b="1" dirty="0"/>
              <a:t>in </a:t>
            </a:r>
            <a:endParaRPr lang="en-US" sz="3200" b="1" dirty="0" smtClean="0"/>
          </a:p>
          <a:p>
            <a:r>
              <a:rPr lang="en-US" sz="3200" b="1" dirty="0" smtClean="0"/>
              <a:t>secret</a:t>
            </a:r>
            <a:r>
              <a:rPr lang="en-US" sz="3200" b="1" dirty="0"/>
              <a:t>.</a:t>
            </a:r>
            <a:endParaRPr lang="en-US" sz="3200" dirty="0"/>
          </a:p>
        </p:txBody>
      </p:sp>
    </p:spTree>
    <p:extLst>
      <p:ext uri="{BB962C8B-B14F-4D97-AF65-F5344CB8AC3E}">
        <p14:creationId xmlns:p14="http://schemas.microsoft.com/office/powerpoint/2010/main" val="26566615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031873"/>
          </a:xfrm>
          <a:prstGeom prst="rect">
            <a:avLst/>
          </a:prstGeom>
          <a:noFill/>
        </p:spPr>
        <p:txBody>
          <a:bodyPr wrap="square" rtlCol="0">
            <a:spAutoFit/>
          </a:bodyPr>
          <a:lstStyle/>
          <a:p>
            <a:r>
              <a:rPr lang="en-US" sz="3200" b="1" dirty="0"/>
              <a:t>John 7.11-13:  So the Jewish leaders were looking for him at the feast, asking, “Where is he?” </a:t>
            </a:r>
            <a:r>
              <a:rPr lang="en-US" sz="3200" b="1" baseline="30000" dirty="0"/>
              <a:t>12</a:t>
            </a:r>
            <a:r>
              <a:rPr lang="en-US" sz="3200" b="1" dirty="0"/>
              <a:t> There was a lot of grumbling about him among the crowds. Some were saying, “He is a good man,” but others, “He deceives the common people.” </a:t>
            </a:r>
            <a:r>
              <a:rPr lang="en-US" sz="3200" b="1" baseline="30000" dirty="0"/>
              <a:t>13</a:t>
            </a:r>
            <a:r>
              <a:rPr lang="en-US" sz="3200" b="1" dirty="0"/>
              <a:t> However, no one spoke openly </a:t>
            </a:r>
            <a:endParaRPr lang="en-US" sz="3200" b="1" dirty="0" smtClean="0"/>
          </a:p>
          <a:p>
            <a:r>
              <a:rPr lang="en-US" sz="3200" b="1" dirty="0" smtClean="0"/>
              <a:t>about </a:t>
            </a:r>
            <a:r>
              <a:rPr lang="en-US" sz="3200" b="1" dirty="0"/>
              <a:t>him for fear </a:t>
            </a:r>
            <a:endParaRPr lang="en-US" sz="3200" b="1" dirty="0" smtClean="0"/>
          </a:p>
          <a:p>
            <a:r>
              <a:rPr lang="en-US" sz="3200" b="1" dirty="0" smtClean="0"/>
              <a:t>of </a:t>
            </a:r>
            <a:r>
              <a:rPr lang="en-US" sz="3200" b="1" dirty="0"/>
              <a:t>the Jewish leaders.</a:t>
            </a:r>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3908" y="2512541"/>
            <a:ext cx="5380092" cy="4345459"/>
          </a:xfrm>
          <a:prstGeom prst="rect">
            <a:avLst/>
          </a:prstGeom>
        </p:spPr>
      </p:pic>
      <p:sp>
        <p:nvSpPr>
          <p:cNvPr id="5" name="TextBox 4"/>
          <p:cNvSpPr txBox="1"/>
          <p:nvPr/>
        </p:nvSpPr>
        <p:spPr>
          <a:xfrm>
            <a:off x="4497860" y="6473536"/>
            <a:ext cx="4671486" cy="400110"/>
          </a:xfrm>
          <a:prstGeom prst="rect">
            <a:avLst/>
          </a:prstGeom>
          <a:noFill/>
        </p:spPr>
        <p:txBody>
          <a:bodyPr wrap="square" rtlCol="0">
            <a:spAutoFit/>
          </a:bodyPr>
          <a:lstStyle/>
          <a:p>
            <a:pPr algn="r"/>
            <a:r>
              <a:rPr lang="en-US" sz="2000" dirty="0" smtClean="0"/>
              <a:t>Image from </a:t>
            </a:r>
            <a:r>
              <a:rPr lang="en-US" sz="2000" dirty="0" smtClean="0"/>
              <a:t>educationscotland.gov.uk</a:t>
            </a:r>
            <a:endParaRPr lang="en-US" sz="2000" dirty="0"/>
          </a:p>
        </p:txBody>
      </p:sp>
    </p:spTree>
    <p:extLst>
      <p:ext uri="{BB962C8B-B14F-4D97-AF65-F5344CB8AC3E}">
        <p14:creationId xmlns:p14="http://schemas.microsoft.com/office/powerpoint/2010/main" val="10135398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2554545"/>
          </a:xfrm>
          <a:prstGeom prst="rect">
            <a:avLst/>
          </a:prstGeom>
          <a:noFill/>
        </p:spPr>
        <p:txBody>
          <a:bodyPr wrap="square" rtlCol="0">
            <a:spAutoFit/>
          </a:bodyPr>
          <a:lstStyle/>
          <a:p>
            <a:r>
              <a:rPr lang="en-US" sz="3200" b="1" dirty="0"/>
              <a:t>John 7.14-15:  When the feast was half over, Jesus went up to the temple courts and began to teach. </a:t>
            </a:r>
            <a:r>
              <a:rPr lang="en-US" sz="3200" b="1" baseline="30000" dirty="0"/>
              <a:t>15</a:t>
            </a:r>
            <a:r>
              <a:rPr lang="en-US" sz="3200" b="1" dirty="0"/>
              <a:t>Then the Jewish leaders were astonished and said, “How does this man know so much when he has never had formal instruction?”</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1954" y="2512541"/>
            <a:ext cx="5380092" cy="4345459"/>
          </a:xfrm>
          <a:prstGeom prst="rect">
            <a:avLst/>
          </a:prstGeom>
        </p:spPr>
      </p:pic>
    </p:spTree>
    <p:extLst>
      <p:ext uri="{BB962C8B-B14F-4D97-AF65-F5344CB8AC3E}">
        <p14:creationId xmlns:p14="http://schemas.microsoft.com/office/powerpoint/2010/main" val="31502504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1211</Words>
  <Application>Microsoft Office PowerPoint</Application>
  <PresentationFormat>On-screen Show (4:3)</PresentationFormat>
  <Paragraphs>71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13</cp:revision>
  <dcterms:created xsi:type="dcterms:W3CDTF">2014-06-13T01:46:44Z</dcterms:created>
  <dcterms:modified xsi:type="dcterms:W3CDTF">2014-06-17T13:56:45Z</dcterms:modified>
</cp:coreProperties>
</file>